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7" r:id="rId2"/>
  </p:sldMasterIdLst>
  <p:notesMasterIdLst>
    <p:notesMasterId r:id="rId13"/>
  </p:notesMasterIdLst>
  <p:handoutMasterIdLst>
    <p:handoutMasterId r:id="rId14"/>
  </p:handoutMasterIdLst>
  <p:sldIdLst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>
      <p:cViewPr varScale="1">
        <p:scale>
          <a:sx n="46" d="100"/>
          <a:sy n="46" d="100"/>
        </p:scale>
        <p:origin x="60" y="66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538" y="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20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5/17/2018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5/17/2018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4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60" y="0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map"/>
          <p:cNvSpPr>
            <a:spLocks noEditPoints="1"/>
          </p:cNvSpPr>
          <p:nvPr/>
        </p:nvSpPr>
        <p:spPr bwMode="auto">
          <a:xfrm>
            <a:off x="4473575" y="3175"/>
            <a:ext cx="771525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92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6C52-3045-4A40-BC5B-B47CC604D1C7}" type="datetime1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3575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A154-80F1-4270-938E-6F3AEBBE932B}" type="datetime1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95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6D46-7563-4FD8-9BFE-159E148DD80B}" type="datetime1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39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6600-3724-4CEC-BFC7-0AE817D459B4}" type="datetime1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2682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7B58-1A4E-4B21-A9B5-C9AA3D823795}" type="datetime1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34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51B7-01A4-4352-97FE-5E82B521B575}" type="datetime1">
              <a:rPr lang="en-US" smtClean="0"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615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950F-3D49-467F-A6E8-BE6F2F33AA40}" type="datetime1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161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8C83-409A-47F2-A321-2CDE96EB4D0F}" type="datetime1">
              <a:rPr lang="en-US" smtClean="0"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4E84-49BF-4F3A-985E-87C565C81281}" type="datetime1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038600"/>
            <a:ext cx="3886200" cy="2133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32004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9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E2B2-DE4E-4BA1-912B-1371ABFD68D1}" type="datetime1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038601"/>
            <a:ext cx="3886200" cy="2133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32004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6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5812B2-BD1B-4DB0-9BD9-F523FF02BE87}" type="datetime1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36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8837238" cy="1568152"/>
          </a:xfrm>
        </p:spPr>
        <p:txBody>
          <a:bodyPr>
            <a:noAutofit/>
          </a:bodyPr>
          <a:lstStyle/>
          <a:p>
            <a:r>
              <a:rPr lang="en-US" sz="2400" b="1" u="sng" dirty="0" err="1" smtClean="0"/>
              <a:t>Objectif</a:t>
            </a:r>
            <a:r>
              <a:rPr lang="en-US" sz="2400" b="1" u="sng" dirty="0" smtClean="0"/>
              <a:t>: </a:t>
            </a:r>
          </a:p>
          <a:p>
            <a:r>
              <a:rPr lang="en-US" sz="2400" dirty="0" smtClean="0"/>
              <a:t>7.4.1 </a:t>
            </a:r>
            <a:r>
              <a:rPr lang="en-US" sz="2400" dirty="0" err="1" smtClean="0"/>
              <a:t>Expliquer</a:t>
            </a:r>
            <a:r>
              <a:rPr lang="en-US" sz="2400" dirty="0" smtClean="0"/>
              <a:t> en quoi </a:t>
            </a:r>
            <a:r>
              <a:rPr lang="en-CA" sz="2400" dirty="0" err="1" smtClean="0"/>
              <a:t>l’expansion</a:t>
            </a:r>
            <a:r>
              <a:rPr lang="en-CA" sz="2400" dirty="0" smtClean="0"/>
              <a:t> et le </a:t>
            </a:r>
            <a:r>
              <a:rPr lang="en-CA" sz="2400" dirty="0" err="1" smtClean="0"/>
              <a:t>développement</a:t>
            </a:r>
            <a:r>
              <a:rPr lang="en-CA" sz="2400" dirty="0" smtClean="0"/>
              <a:t> du Canada Durant les </a:t>
            </a:r>
            <a:r>
              <a:rPr lang="en-CA" sz="2400" dirty="0" err="1" smtClean="0"/>
              <a:t>années</a:t>
            </a:r>
            <a:r>
              <a:rPr lang="en-CA" sz="2400" dirty="0" smtClean="0"/>
              <a:t> 1870 et au début des </a:t>
            </a:r>
            <a:r>
              <a:rPr lang="en-CA" sz="2400" dirty="0" err="1" smtClean="0"/>
              <a:t>années</a:t>
            </a:r>
            <a:r>
              <a:rPr lang="en-CA" sz="2400" dirty="0" smtClean="0"/>
              <a:t> 1880 </a:t>
            </a:r>
            <a:r>
              <a:rPr lang="en-CA" sz="2400" dirty="0" err="1" smtClean="0"/>
              <a:t>ont</a:t>
            </a:r>
            <a:r>
              <a:rPr lang="en-CA" sz="2400" dirty="0" smtClean="0"/>
              <a:t> </a:t>
            </a:r>
            <a:r>
              <a:rPr lang="en-CA" sz="2400" dirty="0" err="1" smtClean="0"/>
              <a:t>influé</a:t>
            </a:r>
            <a:r>
              <a:rPr lang="en-CA" sz="2400" dirty="0" smtClean="0"/>
              <a:t> </a:t>
            </a:r>
            <a:r>
              <a:rPr lang="en-CA" sz="2400" dirty="0" err="1" smtClean="0"/>
              <a:t>sur</a:t>
            </a:r>
            <a:r>
              <a:rPr lang="en-CA" sz="2400" dirty="0" smtClean="0"/>
              <a:t> </a:t>
            </a:r>
            <a:r>
              <a:rPr lang="en-CA" sz="2400" dirty="0" err="1" smtClean="0"/>
              <a:t>ses</a:t>
            </a:r>
            <a:r>
              <a:rPr lang="en-CA" sz="2400" dirty="0" smtClean="0"/>
              <a:t> divers </a:t>
            </a:r>
            <a:r>
              <a:rPr lang="en-CA" sz="2400" dirty="0" err="1" smtClean="0"/>
              <a:t>peuples</a:t>
            </a:r>
            <a:r>
              <a:rPr lang="en-CA" sz="2400" dirty="0" smtClean="0"/>
              <a:t> et regions.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nation </a:t>
            </a:r>
            <a:r>
              <a:rPr lang="en-US" dirty="0" err="1" smtClean="0"/>
              <a:t>grandissante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076" y="42588"/>
            <a:ext cx="8470676" cy="68122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866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lvl="0" indent="0">
              <a:buNone/>
            </a:pPr>
            <a:r>
              <a:rPr lang="en-US" dirty="0" err="1" smtClean="0"/>
              <a:t>Aujourd’hui</a:t>
            </a:r>
            <a:r>
              <a:rPr lang="en-US" dirty="0" smtClean="0"/>
              <a:t>…</a:t>
            </a:r>
          </a:p>
          <a:p>
            <a:pPr marL="45720" lvl="0" indent="0">
              <a:buNone/>
            </a:pPr>
            <a:r>
              <a:rPr lang="en-US" sz="3200" dirty="0" err="1" smtClean="0"/>
              <a:t>Tu</a:t>
            </a:r>
            <a:r>
              <a:rPr lang="en-US" sz="3200" dirty="0" smtClean="0"/>
              <a:t> </a:t>
            </a:r>
            <a:r>
              <a:rPr lang="en-US" sz="3200" dirty="0" err="1" smtClean="0"/>
              <a:t>pourras</a:t>
            </a:r>
            <a:r>
              <a:rPr lang="en-US" sz="3200" dirty="0" smtClean="0"/>
              <a:t> </a:t>
            </a:r>
            <a:r>
              <a:rPr lang="en-US" sz="3200" dirty="0" err="1" smtClean="0"/>
              <a:t>déterminer</a:t>
            </a:r>
            <a:r>
              <a:rPr lang="en-US" sz="3200" dirty="0" smtClean="0"/>
              <a:t> </a:t>
            </a:r>
            <a:r>
              <a:rPr lang="en-US" sz="3200" dirty="0" err="1" smtClean="0"/>
              <a:t>l’origine</a:t>
            </a:r>
            <a:r>
              <a:rPr lang="en-US" sz="3200" dirty="0" smtClean="0"/>
              <a:t> de la </a:t>
            </a:r>
            <a:r>
              <a:rPr lang="en-US" sz="3200" dirty="0" err="1" smtClean="0"/>
              <a:t>croissance</a:t>
            </a:r>
            <a:r>
              <a:rPr lang="en-US" sz="3200" dirty="0" smtClean="0"/>
              <a:t> </a:t>
            </a:r>
            <a:r>
              <a:rPr lang="en-US" sz="3200" dirty="0" err="1" smtClean="0"/>
              <a:t>politique</a:t>
            </a:r>
            <a:r>
              <a:rPr lang="en-US" sz="3200" dirty="0" smtClean="0"/>
              <a:t> du Canada au début des </a:t>
            </a:r>
            <a:r>
              <a:rPr lang="en-US" sz="3200" dirty="0" err="1" smtClean="0"/>
              <a:t>années</a:t>
            </a:r>
            <a:r>
              <a:rPr lang="en-US" sz="3200" dirty="0" smtClean="0"/>
              <a:t> 1870.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Objectif</a:t>
            </a:r>
            <a:r>
              <a:rPr lang="en-US" dirty="0" smtClean="0"/>
              <a:t> </a:t>
            </a:r>
            <a:r>
              <a:rPr lang="en-US" dirty="0" err="1" smtClean="0"/>
              <a:t>d’apprentissage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7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Quand</a:t>
            </a:r>
            <a:r>
              <a:rPr lang="en-CA" dirty="0" smtClean="0"/>
              <a:t> </a:t>
            </a:r>
            <a:r>
              <a:rPr lang="en-CA" dirty="0" err="1" smtClean="0"/>
              <a:t>est-ce</a:t>
            </a:r>
            <a:r>
              <a:rPr lang="en-CA" dirty="0" smtClean="0"/>
              <a:t> </a:t>
            </a:r>
            <a:r>
              <a:rPr lang="en-CA" dirty="0" err="1" smtClean="0"/>
              <a:t>que</a:t>
            </a:r>
            <a:r>
              <a:rPr lang="en-CA" dirty="0" smtClean="0"/>
              <a:t> le Canada a </a:t>
            </a:r>
            <a:r>
              <a:rPr lang="en-CA" dirty="0" err="1" smtClean="0"/>
              <a:t>été</a:t>
            </a:r>
            <a:r>
              <a:rPr lang="en-CA" dirty="0" smtClean="0"/>
              <a:t> </a:t>
            </a:r>
            <a:r>
              <a:rPr lang="en-CA" dirty="0" err="1" smtClean="0"/>
              <a:t>formé</a:t>
            </a:r>
            <a:r>
              <a:rPr lang="en-CA" dirty="0" smtClean="0"/>
              <a:t>?</a:t>
            </a:r>
          </a:p>
          <a:p>
            <a:r>
              <a:rPr lang="en-CA" dirty="0" smtClean="0"/>
              <a:t>Est-</a:t>
            </a:r>
            <a:r>
              <a:rPr lang="en-CA" dirty="0" err="1" smtClean="0"/>
              <a:t>ce</a:t>
            </a:r>
            <a:r>
              <a:rPr lang="en-CA" dirty="0" smtClean="0"/>
              <a:t> </a:t>
            </a:r>
            <a:r>
              <a:rPr lang="en-CA" dirty="0" err="1" smtClean="0"/>
              <a:t>que</a:t>
            </a:r>
            <a:r>
              <a:rPr lang="en-CA" dirty="0" smtClean="0"/>
              <a:t> </a:t>
            </a:r>
            <a:r>
              <a:rPr lang="en-CA" dirty="0" err="1" smtClean="0"/>
              <a:t>tu</a:t>
            </a:r>
            <a:r>
              <a:rPr lang="en-CA" dirty="0" smtClean="0"/>
              <a:t> </a:t>
            </a:r>
            <a:r>
              <a:rPr lang="en-CA" dirty="0" err="1" smtClean="0"/>
              <a:t>penses</a:t>
            </a:r>
            <a:r>
              <a:rPr lang="en-CA" dirty="0" smtClean="0"/>
              <a:t> </a:t>
            </a:r>
            <a:r>
              <a:rPr lang="en-CA" dirty="0" err="1" smtClean="0"/>
              <a:t>que</a:t>
            </a:r>
            <a:r>
              <a:rPr lang="en-CA" dirty="0" smtClean="0"/>
              <a:t> </a:t>
            </a:r>
            <a:r>
              <a:rPr lang="en-CA" dirty="0" err="1" smtClean="0"/>
              <a:t>tous</a:t>
            </a:r>
            <a:r>
              <a:rPr lang="en-CA" dirty="0" smtClean="0"/>
              <a:t> les provinces </a:t>
            </a:r>
            <a:r>
              <a:rPr lang="en-CA" dirty="0" err="1" smtClean="0"/>
              <a:t>existaient</a:t>
            </a:r>
            <a:r>
              <a:rPr lang="en-CA" dirty="0" smtClean="0"/>
              <a:t> déjà?</a:t>
            </a:r>
          </a:p>
          <a:p>
            <a:r>
              <a:rPr lang="en-CA" dirty="0" smtClean="0"/>
              <a:t>Est-</a:t>
            </a:r>
            <a:r>
              <a:rPr lang="en-CA" dirty="0" err="1" smtClean="0"/>
              <a:t>ce</a:t>
            </a:r>
            <a:r>
              <a:rPr lang="en-CA" dirty="0" smtClean="0"/>
              <a:t> </a:t>
            </a:r>
            <a:r>
              <a:rPr lang="en-CA" dirty="0" err="1" smtClean="0"/>
              <a:t>que</a:t>
            </a:r>
            <a:r>
              <a:rPr lang="en-CA" dirty="0" smtClean="0"/>
              <a:t> </a:t>
            </a:r>
            <a:r>
              <a:rPr lang="en-CA" dirty="0" err="1" smtClean="0"/>
              <a:t>tu</a:t>
            </a:r>
            <a:r>
              <a:rPr lang="en-CA" dirty="0" smtClean="0"/>
              <a:t> </a:t>
            </a:r>
            <a:r>
              <a:rPr lang="en-CA" dirty="0" err="1" smtClean="0"/>
              <a:t>penses</a:t>
            </a:r>
            <a:r>
              <a:rPr lang="en-CA" dirty="0" smtClean="0"/>
              <a:t> </a:t>
            </a:r>
            <a:r>
              <a:rPr lang="en-CA" dirty="0" err="1" smtClean="0"/>
              <a:t>qu’ils</a:t>
            </a:r>
            <a:r>
              <a:rPr lang="en-CA" dirty="0" smtClean="0"/>
              <a:t> y a </a:t>
            </a:r>
            <a:r>
              <a:rPr lang="en-CA" dirty="0" err="1" smtClean="0"/>
              <a:t>eu</a:t>
            </a:r>
            <a:r>
              <a:rPr lang="en-CA" dirty="0" smtClean="0"/>
              <a:t> des </a:t>
            </a:r>
            <a:r>
              <a:rPr lang="en-CA" dirty="0" err="1" smtClean="0"/>
              <a:t>difficultés</a:t>
            </a:r>
            <a:r>
              <a:rPr lang="en-CA" dirty="0" smtClean="0"/>
              <a:t>? Des </a:t>
            </a:r>
            <a:r>
              <a:rPr lang="en-CA" dirty="0" err="1" smtClean="0"/>
              <a:t>conflits</a:t>
            </a:r>
            <a:r>
              <a:rPr lang="en-CA" dirty="0" smtClean="0"/>
              <a:t>?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Réchauffement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001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7988" y="1124744"/>
            <a:ext cx="6624736" cy="54674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3932" y="188640"/>
            <a:ext cx="8136904" cy="936104"/>
          </a:xfrm>
        </p:spPr>
        <p:txBody>
          <a:bodyPr/>
          <a:lstStyle/>
          <a:p>
            <a:r>
              <a:rPr lang="en-CA" dirty="0" smtClean="0"/>
              <a:t>Le Canada – </a:t>
            </a:r>
            <a:r>
              <a:rPr lang="en-CA" dirty="0" err="1" smtClean="0"/>
              <a:t>une</a:t>
            </a:r>
            <a:r>
              <a:rPr lang="en-CA" dirty="0" smtClean="0"/>
              <a:t> nation en 1867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73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CA" sz="2800" dirty="0" smtClean="0"/>
              <a:t>Entre 1867 et 1873, le Canada </a:t>
            </a:r>
            <a:r>
              <a:rPr lang="en-CA" sz="2800" dirty="0" err="1" smtClean="0"/>
              <a:t>est</a:t>
            </a:r>
            <a:r>
              <a:rPr lang="en-CA" sz="2800" dirty="0" smtClean="0"/>
              <a:t> passé </a:t>
            </a:r>
            <a:r>
              <a:rPr lang="en-CA" sz="2800" dirty="0" err="1" smtClean="0"/>
              <a:t>d’une</a:t>
            </a:r>
            <a:r>
              <a:rPr lang="en-CA" sz="2800" dirty="0" smtClean="0"/>
              <a:t> union de 4 provinces à </a:t>
            </a:r>
            <a:r>
              <a:rPr lang="en-CA" sz="2800" dirty="0" err="1" smtClean="0"/>
              <a:t>l’une</a:t>
            </a:r>
            <a:r>
              <a:rPr lang="en-CA" sz="2800" dirty="0" smtClean="0"/>
              <a:t> des plus </a:t>
            </a:r>
            <a:r>
              <a:rPr lang="en-CA" sz="2800" dirty="0" err="1" smtClean="0"/>
              <a:t>grande</a:t>
            </a:r>
            <a:r>
              <a:rPr lang="en-CA" sz="2800" dirty="0" smtClean="0"/>
              <a:t> nations du monde!</a:t>
            </a:r>
            <a:endParaRPr lang="fr-F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Une</a:t>
            </a:r>
            <a:r>
              <a:rPr lang="en-CA" dirty="0" smtClean="0"/>
              <a:t> nation </a:t>
            </a:r>
            <a:r>
              <a:rPr lang="en-CA" dirty="0" err="1" smtClean="0"/>
              <a:t>grandissante</a:t>
            </a:r>
            <a:endParaRPr lang="fr-FR" dirty="0"/>
          </a:p>
        </p:txBody>
      </p:sp>
      <p:sp>
        <p:nvSpPr>
          <p:cNvPr id="4" name="5-Point Star 3"/>
          <p:cNvSpPr/>
          <p:nvPr/>
        </p:nvSpPr>
        <p:spPr>
          <a:xfrm>
            <a:off x="10558908" y="404664"/>
            <a:ext cx="720080" cy="576064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23862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5820" y="1844824"/>
            <a:ext cx="5524870" cy="4343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CA" sz="2800" dirty="0" smtClean="0"/>
              <a:t>En 1869, le </a:t>
            </a:r>
            <a:r>
              <a:rPr lang="en-CA" sz="2800" dirty="0" err="1" smtClean="0"/>
              <a:t>gouvernement</a:t>
            </a:r>
            <a:r>
              <a:rPr lang="en-CA" sz="2800" dirty="0" smtClean="0"/>
              <a:t> du Canada a </a:t>
            </a:r>
            <a:r>
              <a:rPr lang="en-CA" sz="2800" dirty="0" err="1" smtClean="0"/>
              <a:t>acheté</a:t>
            </a:r>
            <a:r>
              <a:rPr lang="en-CA" sz="2800" dirty="0" smtClean="0"/>
              <a:t> la Terre de Rupert et le </a:t>
            </a:r>
            <a:r>
              <a:rPr lang="en-CA" sz="2800" dirty="0" err="1" smtClean="0"/>
              <a:t>Territoire</a:t>
            </a:r>
            <a:r>
              <a:rPr lang="en-CA" sz="2800" dirty="0" smtClean="0"/>
              <a:t> du Nord-</a:t>
            </a:r>
            <a:r>
              <a:rPr lang="en-CA" sz="2800" dirty="0" err="1" smtClean="0"/>
              <a:t>Ouest</a:t>
            </a:r>
            <a:r>
              <a:rPr lang="en-CA" sz="2800" dirty="0" smtClean="0"/>
              <a:t>. </a:t>
            </a:r>
          </a:p>
          <a:p>
            <a:pPr marL="45720" indent="0">
              <a:buNone/>
            </a:pPr>
            <a:endParaRPr lang="en-CA" sz="2800" dirty="0"/>
          </a:p>
          <a:p>
            <a:pPr marL="45720" indent="0">
              <a:buNone/>
            </a:pPr>
            <a:endParaRPr lang="fr-F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5820" y="274638"/>
            <a:ext cx="10873208" cy="994122"/>
          </a:xfrm>
        </p:spPr>
        <p:txBody>
          <a:bodyPr/>
          <a:lstStyle/>
          <a:p>
            <a:r>
              <a:rPr lang="en-CA" dirty="0" smtClean="0"/>
              <a:t>Les </a:t>
            </a:r>
            <a:r>
              <a:rPr lang="en-CA" dirty="0" err="1" smtClean="0"/>
              <a:t>territoire</a:t>
            </a:r>
            <a:r>
              <a:rPr lang="en-CA" dirty="0" smtClean="0"/>
              <a:t> du Nord-</a:t>
            </a:r>
            <a:r>
              <a:rPr lang="en-CA" dirty="0" err="1" smtClean="0"/>
              <a:t>Ouest</a:t>
            </a:r>
            <a:r>
              <a:rPr lang="en-CA" dirty="0" smtClean="0"/>
              <a:t> et le Manitoba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690" y="1558753"/>
            <a:ext cx="5898135" cy="5299247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11350996" y="188640"/>
            <a:ext cx="576064" cy="504056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85611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5780" y="1505015"/>
            <a:ext cx="10441160" cy="53285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CA" dirty="0" smtClean="0"/>
              <a:t>En 1868, la </a:t>
            </a:r>
            <a:r>
              <a:rPr lang="en-CA" dirty="0" err="1" smtClean="0"/>
              <a:t>Colombie-Britannique</a:t>
            </a:r>
            <a:r>
              <a:rPr lang="en-CA" dirty="0" smtClean="0"/>
              <a:t> </a:t>
            </a:r>
            <a:r>
              <a:rPr lang="en-CA" dirty="0" err="1" smtClean="0"/>
              <a:t>avait</a:t>
            </a:r>
            <a:r>
              <a:rPr lang="en-CA" dirty="0" smtClean="0"/>
              <a:t> beaucoup de </a:t>
            </a:r>
            <a:r>
              <a:rPr lang="en-CA" dirty="0" err="1" smtClean="0"/>
              <a:t>problèmes</a:t>
            </a:r>
            <a:r>
              <a:rPr lang="en-CA" dirty="0" smtClean="0"/>
              <a:t> </a:t>
            </a:r>
            <a:r>
              <a:rPr lang="en-CA" dirty="0" err="1" smtClean="0"/>
              <a:t>économiques</a:t>
            </a:r>
            <a:r>
              <a:rPr lang="en-CA" dirty="0"/>
              <a:t> </a:t>
            </a:r>
            <a:r>
              <a:rPr lang="en-CA" dirty="0" smtClean="0"/>
              <a:t>(la </a:t>
            </a:r>
            <a:r>
              <a:rPr lang="en-CA" dirty="0" err="1" smtClean="0"/>
              <a:t>découverte</a:t>
            </a:r>
            <a:r>
              <a:rPr lang="en-CA" dirty="0" smtClean="0"/>
              <a:t> de mines </a:t>
            </a:r>
            <a:r>
              <a:rPr lang="en-CA" dirty="0" err="1" smtClean="0"/>
              <a:t>d’or</a:t>
            </a:r>
            <a:r>
              <a:rPr lang="en-CA" dirty="0" smtClean="0"/>
              <a:t> en 1858 </a:t>
            </a:r>
            <a:r>
              <a:rPr lang="en-CA" dirty="0" err="1" smtClean="0"/>
              <a:t>apporta</a:t>
            </a:r>
            <a:r>
              <a:rPr lang="en-CA" dirty="0" smtClean="0"/>
              <a:t> des </a:t>
            </a:r>
            <a:r>
              <a:rPr lang="en-CA" dirty="0" err="1" smtClean="0"/>
              <a:t>milliers</a:t>
            </a:r>
            <a:r>
              <a:rPr lang="en-CA" dirty="0" smtClean="0"/>
              <a:t> de </a:t>
            </a:r>
            <a:r>
              <a:rPr lang="en-CA" dirty="0" err="1" smtClean="0"/>
              <a:t>mineurs</a:t>
            </a:r>
            <a:r>
              <a:rPr lang="en-CA" dirty="0" smtClean="0"/>
              <a:t> et le </a:t>
            </a:r>
            <a:r>
              <a:rPr lang="en-CA" dirty="0" err="1" smtClean="0"/>
              <a:t>gouvernement</a:t>
            </a:r>
            <a:r>
              <a:rPr lang="en-CA" dirty="0" smtClean="0"/>
              <a:t> </a:t>
            </a:r>
            <a:r>
              <a:rPr lang="en-CA" dirty="0" err="1" smtClean="0"/>
              <a:t>avait</a:t>
            </a:r>
            <a:r>
              <a:rPr lang="en-CA" dirty="0" smtClean="0"/>
              <a:t> </a:t>
            </a:r>
            <a:r>
              <a:rPr lang="en-CA" dirty="0" err="1" smtClean="0"/>
              <a:t>dû</a:t>
            </a:r>
            <a:r>
              <a:rPr lang="en-CA" dirty="0" smtClean="0"/>
              <a:t> </a:t>
            </a:r>
            <a:r>
              <a:rPr lang="en-CA" dirty="0" err="1" smtClean="0"/>
              <a:t>dépenser</a:t>
            </a:r>
            <a:r>
              <a:rPr lang="en-CA" dirty="0" smtClean="0"/>
              <a:t> beaucoup </a:t>
            </a:r>
            <a:r>
              <a:rPr lang="en-CA" dirty="0" err="1" smtClean="0"/>
              <a:t>d’argent</a:t>
            </a:r>
            <a:r>
              <a:rPr lang="en-CA" dirty="0" smtClean="0"/>
              <a:t> pour </a:t>
            </a:r>
            <a:r>
              <a:rPr lang="en-CA" dirty="0" err="1" smtClean="0"/>
              <a:t>créer</a:t>
            </a:r>
            <a:r>
              <a:rPr lang="en-CA" dirty="0" smtClean="0"/>
              <a:t> des routes, des </a:t>
            </a:r>
            <a:r>
              <a:rPr lang="en-CA" dirty="0" err="1" smtClean="0"/>
              <a:t>ponts</a:t>
            </a:r>
            <a:r>
              <a:rPr lang="en-CA" dirty="0" smtClean="0"/>
              <a:t>, et la </a:t>
            </a:r>
            <a:r>
              <a:rPr lang="en-CA" dirty="0" err="1" smtClean="0"/>
              <a:t>sécurité</a:t>
            </a:r>
            <a:r>
              <a:rPr lang="en-CA" dirty="0" smtClean="0"/>
              <a:t> </a:t>
            </a:r>
            <a:r>
              <a:rPr lang="en-CA" dirty="0" err="1" smtClean="0"/>
              <a:t>policière</a:t>
            </a:r>
            <a:r>
              <a:rPr lang="en-CA" dirty="0" smtClean="0"/>
              <a:t>).</a:t>
            </a:r>
            <a:br>
              <a:rPr lang="en-CA" dirty="0" smtClean="0"/>
            </a:br>
            <a:endParaRPr lang="en-CA" dirty="0"/>
          </a:p>
          <a:p>
            <a:pPr marL="45720" indent="0">
              <a:buNone/>
            </a:pPr>
            <a:r>
              <a:rPr lang="en-CA" dirty="0" smtClean="0"/>
              <a:t>La population </a:t>
            </a:r>
            <a:r>
              <a:rPr lang="en-CA" dirty="0" err="1" smtClean="0"/>
              <a:t>voulait</a:t>
            </a:r>
            <a:r>
              <a:rPr lang="en-CA" dirty="0" smtClean="0"/>
              <a:t> </a:t>
            </a:r>
            <a:r>
              <a:rPr lang="en-CA" dirty="0" err="1" smtClean="0"/>
              <a:t>s’unir</a:t>
            </a:r>
            <a:r>
              <a:rPr lang="en-CA" dirty="0" smtClean="0"/>
              <a:t> avec les </a:t>
            </a:r>
            <a:r>
              <a:rPr lang="en-CA" dirty="0" err="1" smtClean="0"/>
              <a:t>États</a:t>
            </a:r>
            <a:r>
              <a:rPr lang="en-CA" dirty="0" smtClean="0"/>
              <a:t>-Unis.</a:t>
            </a:r>
          </a:p>
          <a:p>
            <a:pPr marL="45720" indent="0">
              <a:buNone/>
            </a:pPr>
            <a:endParaRPr lang="en-CA" dirty="0"/>
          </a:p>
          <a:p>
            <a:pPr marL="45720" indent="0">
              <a:buNone/>
            </a:pPr>
            <a:r>
              <a:rPr lang="en-CA" dirty="0" smtClean="0">
                <a:solidFill>
                  <a:srgbClr val="FF0000"/>
                </a:solidFill>
              </a:rPr>
              <a:t>Le </a:t>
            </a:r>
            <a:r>
              <a:rPr lang="en-CA" dirty="0" err="1" smtClean="0">
                <a:solidFill>
                  <a:srgbClr val="FF0000"/>
                </a:solidFill>
              </a:rPr>
              <a:t>gouvernement</a:t>
            </a:r>
            <a:r>
              <a:rPr lang="en-CA" dirty="0" smtClean="0">
                <a:solidFill>
                  <a:srgbClr val="FF0000"/>
                </a:solidFill>
              </a:rPr>
              <a:t> du Canada a </a:t>
            </a:r>
            <a:r>
              <a:rPr lang="en-CA" dirty="0" err="1" smtClean="0">
                <a:solidFill>
                  <a:srgbClr val="FF0000"/>
                </a:solidFill>
              </a:rPr>
              <a:t>promis</a:t>
            </a:r>
            <a:r>
              <a:rPr lang="en-CA" dirty="0" smtClean="0">
                <a:solidFill>
                  <a:srgbClr val="FF0000"/>
                </a:solidFill>
              </a:rPr>
              <a:t> de </a:t>
            </a:r>
            <a:r>
              <a:rPr lang="en-CA" dirty="0" err="1" smtClean="0">
                <a:solidFill>
                  <a:srgbClr val="FF0000"/>
                </a:solidFill>
              </a:rPr>
              <a:t>créer</a:t>
            </a:r>
            <a:r>
              <a:rPr lang="en-CA" dirty="0" smtClean="0">
                <a:solidFill>
                  <a:srgbClr val="FF0000"/>
                </a:solidFill>
              </a:rPr>
              <a:t> un </a:t>
            </a:r>
            <a:br>
              <a:rPr lang="en-CA" dirty="0" smtClean="0">
                <a:solidFill>
                  <a:srgbClr val="FF0000"/>
                </a:solidFill>
              </a:rPr>
            </a:br>
            <a:r>
              <a:rPr lang="en-CA" dirty="0" err="1" smtClean="0">
                <a:solidFill>
                  <a:srgbClr val="FF0000"/>
                </a:solidFill>
              </a:rPr>
              <a:t>chemin</a:t>
            </a:r>
            <a:r>
              <a:rPr lang="en-CA" dirty="0" smtClean="0">
                <a:solidFill>
                  <a:srgbClr val="FF0000"/>
                </a:solidFill>
              </a:rPr>
              <a:t> de </a:t>
            </a:r>
            <a:r>
              <a:rPr lang="en-CA" dirty="0" err="1" smtClean="0">
                <a:solidFill>
                  <a:srgbClr val="FF0000"/>
                </a:solidFill>
              </a:rPr>
              <a:t>fer</a:t>
            </a:r>
            <a:r>
              <a:rPr lang="en-CA" dirty="0" smtClean="0">
                <a:solidFill>
                  <a:srgbClr val="FF0000"/>
                </a:solidFill>
              </a:rPr>
              <a:t> qui </a:t>
            </a:r>
            <a:r>
              <a:rPr lang="en-CA" dirty="0" err="1" smtClean="0">
                <a:solidFill>
                  <a:srgbClr val="FF0000"/>
                </a:solidFill>
              </a:rPr>
              <a:t>relierait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l’Atlantique</a:t>
            </a:r>
            <a:r>
              <a:rPr lang="en-CA" dirty="0" smtClean="0">
                <a:solidFill>
                  <a:srgbClr val="FF0000"/>
                </a:solidFill>
              </a:rPr>
              <a:t> et le </a:t>
            </a:r>
            <a:r>
              <a:rPr lang="en-CA" dirty="0" err="1" smtClean="0">
                <a:solidFill>
                  <a:srgbClr val="FF0000"/>
                </a:solidFill>
              </a:rPr>
              <a:t>Pacifique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smtClean="0">
                <a:solidFill>
                  <a:srgbClr val="FF0000"/>
                </a:solidFill>
              </a:rPr>
              <a:t/>
            </a:r>
            <a:br>
              <a:rPr lang="en-CA" dirty="0" smtClean="0">
                <a:solidFill>
                  <a:srgbClr val="FF0000"/>
                </a:solidFill>
              </a:rPr>
            </a:br>
            <a:r>
              <a:rPr lang="en-CA" dirty="0" smtClean="0">
                <a:solidFill>
                  <a:srgbClr val="FF0000"/>
                </a:solidFill>
              </a:rPr>
              <a:t>(</a:t>
            </a:r>
            <a:r>
              <a:rPr lang="en-CA" dirty="0" err="1" smtClean="0">
                <a:solidFill>
                  <a:srgbClr val="FF0000"/>
                </a:solidFill>
              </a:rPr>
              <a:t>ce</a:t>
            </a:r>
            <a:r>
              <a:rPr lang="en-CA" dirty="0" smtClean="0">
                <a:solidFill>
                  <a:srgbClr val="FF0000"/>
                </a:solidFill>
              </a:rPr>
              <a:t> qui </a:t>
            </a:r>
            <a:r>
              <a:rPr lang="en-CA" dirty="0" err="1" smtClean="0">
                <a:solidFill>
                  <a:srgbClr val="FF0000"/>
                </a:solidFill>
              </a:rPr>
              <a:t>serait</a:t>
            </a:r>
            <a:r>
              <a:rPr lang="en-CA" dirty="0" smtClean="0">
                <a:solidFill>
                  <a:srgbClr val="FF0000"/>
                </a:solidFill>
              </a:rPr>
              <a:t> bon pour </a:t>
            </a:r>
            <a:r>
              <a:rPr lang="en-CA" dirty="0" err="1" smtClean="0">
                <a:solidFill>
                  <a:srgbClr val="FF0000"/>
                </a:solidFill>
              </a:rPr>
              <a:t>l’économie</a:t>
            </a:r>
            <a:r>
              <a:rPr lang="en-CA" dirty="0" smtClean="0">
                <a:solidFill>
                  <a:srgbClr val="FF0000"/>
                </a:solidFill>
              </a:rPr>
              <a:t>). </a:t>
            </a:r>
          </a:p>
          <a:p>
            <a:pPr marL="45720" indent="0">
              <a:buNone/>
            </a:pPr>
            <a:r>
              <a:rPr lang="en-CA" dirty="0" smtClean="0">
                <a:solidFill>
                  <a:srgbClr val="FF0000"/>
                </a:solidFill>
              </a:rPr>
              <a:t>La </a:t>
            </a:r>
            <a:r>
              <a:rPr lang="en-CA" dirty="0" err="1" smtClean="0">
                <a:solidFill>
                  <a:srgbClr val="FF0000"/>
                </a:solidFill>
              </a:rPr>
              <a:t>Colombie-Britannique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accepte</a:t>
            </a:r>
            <a:r>
              <a:rPr lang="en-CA" dirty="0" smtClean="0">
                <a:solidFill>
                  <a:srgbClr val="FF0000"/>
                </a:solidFill>
              </a:rPr>
              <a:t> et </a:t>
            </a:r>
            <a:r>
              <a:rPr lang="en-CA" dirty="0" err="1" smtClean="0">
                <a:solidFill>
                  <a:srgbClr val="FF0000"/>
                </a:solidFill>
              </a:rPr>
              <a:t>s’unit</a:t>
            </a:r>
            <a:r>
              <a:rPr lang="en-CA" dirty="0" smtClean="0">
                <a:solidFill>
                  <a:srgbClr val="FF0000"/>
                </a:solidFill>
              </a:rPr>
              <a:t> au </a:t>
            </a:r>
            <a:br>
              <a:rPr lang="en-CA" dirty="0" smtClean="0">
                <a:solidFill>
                  <a:srgbClr val="FF0000"/>
                </a:solidFill>
              </a:rPr>
            </a:br>
            <a:r>
              <a:rPr lang="en-CA" dirty="0" smtClean="0">
                <a:solidFill>
                  <a:srgbClr val="FF0000"/>
                </a:solidFill>
              </a:rPr>
              <a:t>Canada en 1871.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19811" y="188640"/>
            <a:ext cx="8549206" cy="936104"/>
          </a:xfrm>
        </p:spPr>
        <p:txBody>
          <a:bodyPr/>
          <a:lstStyle/>
          <a:p>
            <a:r>
              <a:rPr lang="en-CA" dirty="0" smtClean="0"/>
              <a:t>La </a:t>
            </a:r>
            <a:r>
              <a:rPr lang="en-CA" dirty="0" err="1" smtClean="0"/>
              <a:t>Colombie-Britannique</a:t>
            </a:r>
            <a:r>
              <a:rPr lang="en-CA" dirty="0" smtClean="0"/>
              <a:t> </a:t>
            </a:r>
            <a:r>
              <a:rPr lang="en-CA" dirty="0" err="1" smtClean="0"/>
              <a:t>s’unit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719" y="2492896"/>
            <a:ext cx="5056105" cy="4365104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10846940" y="260648"/>
            <a:ext cx="720080" cy="57606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3206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5780" y="1484784"/>
            <a:ext cx="11161240" cy="4896544"/>
          </a:xfrm>
        </p:spPr>
        <p:txBody>
          <a:bodyPr/>
          <a:lstStyle/>
          <a:p>
            <a:pPr marL="45720" indent="0">
              <a:buNone/>
            </a:pPr>
            <a:r>
              <a:rPr lang="en-CA" dirty="0" smtClean="0"/>
              <a:t>Le </a:t>
            </a:r>
            <a:r>
              <a:rPr lang="en-CA" dirty="0" err="1" smtClean="0"/>
              <a:t>gouvernement</a:t>
            </a:r>
            <a:r>
              <a:rPr lang="en-CA" dirty="0" smtClean="0"/>
              <a:t> du Canada </a:t>
            </a:r>
            <a:r>
              <a:rPr lang="en-CA" dirty="0" err="1" smtClean="0"/>
              <a:t>voulait</a:t>
            </a:r>
            <a:r>
              <a:rPr lang="en-CA" dirty="0" smtClean="0"/>
              <a:t> </a:t>
            </a:r>
            <a:r>
              <a:rPr lang="en-CA" dirty="0" err="1" smtClean="0"/>
              <a:t>que</a:t>
            </a:r>
            <a:r>
              <a:rPr lang="en-CA" dirty="0" smtClean="0"/>
              <a:t> L’IPE </a:t>
            </a:r>
            <a:r>
              <a:rPr lang="en-CA" dirty="0" err="1" smtClean="0"/>
              <a:t>s’unis</a:t>
            </a:r>
            <a:r>
              <a:rPr lang="en-CA" dirty="0" smtClean="0"/>
              <a:t> au Canada </a:t>
            </a:r>
            <a:r>
              <a:rPr lang="en-CA" dirty="0" err="1" smtClean="0"/>
              <a:t>afin</a:t>
            </a:r>
            <a:r>
              <a:rPr lang="en-CA" dirty="0" smtClean="0"/>
              <a:t> de solidifier </a:t>
            </a:r>
            <a:r>
              <a:rPr lang="en-CA" dirty="0" err="1" smtClean="0"/>
              <a:t>l’union</a:t>
            </a:r>
            <a:r>
              <a:rPr lang="en-CA" dirty="0" smtClean="0"/>
              <a:t> de </a:t>
            </a:r>
            <a:r>
              <a:rPr lang="en-CA" dirty="0" err="1" smtClean="0"/>
              <a:t>ses</a:t>
            </a:r>
            <a:r>
              <a:rPr lang="en-CA" dirty="0" smtClean="0"/>
              <a:t> provinces </a:t>
            </a:r>
            <a:r>
              <a:rPr lang="en-CA" dirty="0" err="1" smtClean="0"/>
              <a:t>atlantiques</a:t>
            </a:r>
            <a:r>
              <a:rPr lang="en-CA" dirty="0" smtClean="0"/>
              <a:t>. </a:t>
            </a:r>
          </a:p>
          <a:p>
            <a:pPr marL="45720" indent="0">
              <a:buNone/>
            </a:pPr>
            <a:r>
              <a:rPr lang="en-CA" dirty="0" smtClean="0">
                <a:solidFill>
                  <a:srgbClr val="FF0000"/>
                </a:solidFill>
              </a:rPr>
              <a:t>Le </a:t>
            </a:r>
            <a:r>
              <a:rPr lang="en-CA" dirty="0" err="1" smtClean="0">
                <a:solidFill>
                  <a:srgbClr val="FF0000"/>
                </a:solidFill>
              </a:rPr>
              <a:t>gouvernement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offre</a:t>
            </a:r>
            <a:r>
              <a:rPr lang="en-CA" dirty="0" smtClean="0">
                <a:solidFill>
                  <a:srgbClr val="FF0000"/>
                </a:solidFill>
              </a:rPr>
              <a:t> de </a:t>
            </a:r>
            <a:r>
              <a:rPr lang="en-CA" dirty="0" err="1" smtClean="0">
                <a:solidFill>
                  <a:srgbClr val="FF0000"/>
                </a:solidFill>
              </a:rPr>
              <a:t>rembourser</a:t>
            </a:r>
            <a:r>
              <a:rPr lang="en-CA" dirty="0" smtClean="0">
                <a:solidFill>
                  <a:srgbClr val="FF0000"/>
                </a:solidFill>
              </a:rPr>
              <a:t> la </a:t>
            </a:r>
            <a:r>
              <a:rPr lang="en-CA" dirty="0" err="1" smtClean="0">
                <a:solidFill>
                  <a:srgbClr val="FF0000"/>
                </a:solidFill>
              </a:rPr>
              <a:t>dette</a:t>
            </a:r>
            <a:r>
              <a:rPr lang="en-CA" dirty="0" smtClean="0">
                <a:solidFill>
                  <a:srgbClr val="FF0000"/>
                </a:solidFill>
              </a:rPr>
              <a:t> pour le </a:t>
            </a:r>
            <a:r>
              <a:rPr lang="en-CA" dirty="0" err="1" smtClean="0">
                <a:solidFill>
                  <a:srgbClr val="FF0000"/>
                </a:solidFill>
              </a:rPr>
              <a:t>chemin</a:t>
            </a:r>
            <a:r>
              <a:rPr lang="en-CA" dirty="0" smtClean="0">
                <a:solidFill>
                  <a:srgbClr val="FF0000"/>
                </a:solidFill>
              </a:rPr>
              <a:t> de </a:t>
            </a:r>
            <a:r>
              <a:rPr lang="en-CA" dirty="0" err="1">
                <a:solidFill>
                  <a:srgbClr val="FF0000"/>
                </a:solidFill>
              </a:rPr>
              <a:t>f</a:t>
            </a:r>
            <a:r>
              <a:rPr lang="en-CA" dirty="0" err="1" smtClean="0">
                <a:solidFill>
                  <a:srgbClr val="FF0000"/>
                </a:solidFill>
              </a:rPr>
              <a:t>er</a:t>
            </a:r>
            <a:r>
              <a:rPr lang="en-CA" dirty="0" smtClean="0">
                <a:solidFill>
                  <a:srgbClr val="FF0000"/>
                </a:solidFill>
              </a:rPr>
              <a:t>, donner de </a:t>
            </a:r>
            <a:r>
              <a:rPr lang="en-CA" dirty="0" err="1" smtClean="0">
                <a:solidFill>
                  <a:srgbClr val="FF0000"/>
                </a:solidFill>
              </a:rPr>
              <a:t>l’argent</a:t>
            </a:r>
            <a:r>
              <a:rPr lang="en-CA" dirty="0" smtClean="0">
                <a:solidFill>
                  <a:srgbClr val="FF0000"/>
                </a:solidFill>
              </a:rPr>
              <a:t> pour </a:t>
            </a:r>
            <a:r>
              <a:rPr lang="en-CA" dirty="0" err="1" smtClean="0">
                <a:solidFill>
                  <a:srgbClr val="FF0000"/>
                </a:solidFill>
              </a:rPr>
              <a:t>acheter</a:t>
            </a:r>
            <a:r>
              <a:rPr lang="en-CA" dirty="0" smtClean="0">
                <a:solidFill>
                  <a:srgbClr val="FF0000"/>
                </a:solidFill>
              </a:rPr>
              <a:t> des </a:t>
            </a:r>
            <a:r>
              <a:rPr lang="en-CA" dirty="0" err="1" smtClean="0">
                <a:solidFill>
                  <a:srgbClr val="FF0000"/>
                </a:solidFill>
              </a:rPr>
              <a:t>terres</a:t>
            </a:r>
            <a:r>
              <a:rPr lang="en-CA" dirty="0" smtClean="0">
                <a:solidFill>
                  <a:srgbClr val="FF0000"/>
                </a:solidFill>
              </a:rPr>
              <a:t> et un </a:t>
            </a:r>
            <a:r>
              <a:rPr lang="en-CA" dirty="0" err="1" smtClean="0">
                <a:solidFill>
                  <a:srgbClr val="FF0000"/>
                </a:solidFill>
              </a:rPr>
              <a:t>garantie</a:t>
            </a:r>
            <a:r>
              <a:rPr lang="en-CA" dirty="0" smtClean="0">
                <a:solidFill>
                  <a:srgbClr val="FF0000"/>
                </a:solidFill>
              </a:rPr>
              <a:t> d’un </a:t>
            </a:r>
            <a:r>
              <a:rPr lang="en-CA" dirty="0" err="1" smtClean="0">
                <a:solidFill>
                  <a:srgbClr val="FF0000"/>
                </a:solidFill>
              </a:rPr>
              <a:t>traversier</a:t>
            </a:r>
            <a:r>
              <a:rPr lang="en-CA" dirty="0" smtClean="0">
                <a:solidFill>
                  <a:srgbClr val="FF0000"/>
                </a:solidFill>
              </a:rPr>
              <a:t>. </a:t>
            </a:r>
          </a:p>
          <a:p>
            <a:pPr marL="45720" indent="0">
              <a:buNone/>
            </a:pPr>
            <a:endParaRPr lang="en-CA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CA" dirty="0" smtClean="0">
                <a:solidFill>
                  <a:srgbClr val="FF0000"/>
                </a:solidFill>
              </a:rPr>
              <a:t>L’IPE </a:t>
            </a:r>
            <a:r>
              <a:rPr lang="en-CA" dirty="0" err="1" smtClean="0">
                <a:solidFill>
                  <a:srgbClr val="FF0000"/>
                </a:solidFill>
              </a:rPr>
              <a:t>accepte</a:t>
            </a:r>
            <a:r>
              <a:rPr lang="en-CA" dirty="0" smtClean="0">
                <a:solidFill>
                  <a:srgbClr val="FF0000"/>
                </a:solidFill>
              </a:rPr>
              <a:t> et </a:t>
            </a:r>
            <a:r>
              <a:rPr lang="en-CA" dirty="0" err="1" smtClean="0">
                <a:solidFill>
                  <a:srgbClr val="FF0000"/>
                </a:solidFill>
              </a:rPr>
              <a:t>s’unie</a:t>
            </a:r>
            <a:r>
              <a:rPr lang="en-CA" dirty="0" smtClean="0">
                <a:solidFill>
                  <a:srgbClr val="FF0000"/>
                </a:solidFill>
              </a:rPr>
              <a:t> le 1e </a:t>
            </a:r>
            <a:r>
              <a:rPr lang="en-CA" dirty="0" err="1" smtClean="0">
                <a:solidFill>
                  <a:srgbClr val="FF0000"/>
                </a:solidFill>
              </a:rPr>
              <a:t>juillet</a:t>
            </a:r>
            <a:r>
              <a:rPr lang="en-CA" dirty="0" smtClean="0">
                <a:solidFill>
                  <a:srgbClr val="FF0000"/>
                </a:solidFill>
              </a:rPr>
              <a:t>, 1873.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3932" y="188640"/>
            <a:ext cx="8981258" cy="864096"/>
          </a:xfrm>
        </p:spPr>
        <p:txBody>
          <a:bodyPr/>
          <a:lstStyle/>
          <a:p>
            <a:r>
              <a:rPr lang="en-CA" dirty="0" err="1" smtClean="0"/>
              <a:t>L’Île</a:t>
            </a:r>
            <a:r>
              <a:rPr lang="en-CA" dirty="0" smtClean="0"/>
              <a:t>-Du-Prince-</a:t>
            </a:r>
            <a:r>
              <a:rPr lang="en-CA" dirty="0" err="1" smtClean="0"/>
              <a:t>Edouard</a:t>
            </a:r>
            <a:r>
              <a:rPr lang="en-CA" dirty="0" smtClean="0"/>
              <a:t> </a:t>
            </a:r>
            <a:r>
              <a:rPr lang="en-CA" dirty="0" err="1" smtClean="0"/>
              <a:t>s’unit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540" y="2902581"/>
            <a:ext cx="4923361" cy="3955419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10918948" y="188640"/>
            <a:ext cx="720080" cy="64807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76497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CA" sz="2800" dirty="0" err="1" smtClean="0"/>
              <a:t>Tu</a:t>
            </a:r>
            <a:r>
              <a:rPr lang="en-CA" sz="2800" dirty="0" smtClean="0"/>
              <a:t> as </a:t>
            </a:r>
            <a:r>
              <a:rPr lang="en-CA" sz="2800" dirty="0" err="1" smtClean="0"/>
              <a:t>besoin</a:t>
            </a:r>
            <a:r>
              <a:rPr lang="en-CA" sz="2800" dirty="0" smtClean="0"/>
              <a:t> 3 crayons de </a:t>
            </a:r>
            <a:r>
              <a:rPr lang="en-CA" sz="2800" dirty="0" err="1" smtClean="0"/>
              <a:t>couleurs</a:t>
            </a:r>
            <a:r>
              <a:rPr lang="en-CA" sz="2800" dirty="0" smtClean="0"/>
              <a:t>.</a:t>
            </a:r>
          </a:p>
          <a:p>
            <a:pPr marL="45720" indent="0">
              <a:buNone/>
            </a:pPr>
            <a:r>
              <a:rPr lang="en-CA" sz="2800" dirty="0" err="1" smtClean="0"/>
              <a:t>Dessine</a:t>
            </a:r>
            <a:r>
              <a:rPr lang="en-CA" sz="2800" dirty="0" smtClean="0"/>
              <a:t> la carte du Canada en 1873 </a:t>
            </a:r>
            <a:r>
              <a:rPr lang="en-CA" sz="2800" dirty="0" err="1" smtClean="0"/>
              <a:t>retrouvé</a:t>
            </a:r>
            <a:r>
              <a:rPr lang="en-CA" sz="2800" dirty="0" smtClean="0"/>
              <a:t> à la page 142 du </a:t>
            </a:r>
            <a:r>
              <a:rPr lang="en-CA" sz="2800" dirty="0" err="1" smtClean="0"/>
              <a:t>manuel</a:t>
            </a:r>
            <a:r>
              <a:rPr lang="en-CA" sz="2800" dirty="0" smtClean="0"/>
              <a:t>.</a:t>
            </a:r>
          </a:p>
          <a:p>
            <a:pPr marL="45720" indent="0">
              <a:buNone/>
            </a:pPr>
            <a:r>
              <a:rPr lang="en-CA" sz="2800" dirty="0" smtClean="0"/>
              <a:t>Assure-</a:t>
            </a:r>
            <a:r>
              <a:rPr lang="en-CA" sz="2800" dirty="0" err="1" smtClean="0"/>
              <a:t>toi</a:t>
            </a:r>
            <a:r>
              <a:rPr lang="en-CA" sz="2800" dirty="0" smtClean="0"/>
              <a:t> </a:t>
            </a:r>
            <a:r>
              <a:rPr lang="en-CA" sz="2800" dirty="0" err="1" smtClean="0"/>
              <a:t>d’inclure</a:t>
            </a:r>
            <a:r>
              <a:rPr lang="en-CA" sz="2800" dirty="0" smtClean="0"/>
              <a:t> le titre et la </a:t>
            </a:r>
            <a:r>
              <a:rPr lang="en-CA" sz="2800" dirty="0" err="1" smtClean="0"/>
              <a:t>légende</a:t>
            </a:r>
            <a:r>
              <a:rPr lang="en-CA" sz="2800" dirty="0" smtClean="0"/>
              <a:t>!</a:t>
            </a:r>
          </a:p>
          <a:p>
            <a:pPr marL="45720" indent="0">
              <a:buNone/>
            </a:pPr>
            <a:endParaRPr lang="en-CA" sz="2800" dirty="0"/>
          </a:p>
          <a:p>
            <a:pPr marL="45720" indent="0">
              <a:buNone/>
            </a:pPr>
            <a:endParaRPr lang="en-C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Post-</a:t>
            </a:r>
            <a:r>
              <a:rPr lang="en-CA" dirty="0" err="1" smtClean="0"/>
              <a:t>activité</a:t>
            </a:r>
            <a:r>
              <a:rPr lang="en-CA" dirty="0" smtClean="0"/>
              <a:t> – carte du Canada 1873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810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te history report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ate history report presentation" id="{08D4E78C-E0D3-4CFA-9016-66440778EFE9}" vid="{8F138FB4-2C5F-4CC0-8028-C935752623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FA5F727001D0499EA8A77FB0CADF87" ma:contentTypeVersion="7" ma:contentTypeDescription="Create a new document." ma:contentTypeScope="" ma:versionID="efb4202709f250c3de77d62b428f542e">
  <xsd:schema xmlns:xsd="http://www.w3.org/2001/XMLSchema" xmlns:xs="http://www.w3.org/2001/XMLSchema" xmlns:p="http://schemas.microsoft.com/office/2006/metadata/properties" xmlns:ns1="http://schemas.microsoft.com/sharepoint/v3" xmlns:ns2="d9d66f61-65f4-4e32-b231-14af10bc914a" targetNamespace="http://schemas.microsoft.com/office/2006/metadata/properties" ma:root="true" ma:fieldsID="dfdb8f48fc503a6e3507e9a5af0fcfc8" ns1:_="" ns2:_="">
    <xsd:import namespace="http://schemas.microsoft.com/sharepoint/v3"/>
    <xsd:import namespace="d9d66f61-65f4-4e32-b231-14af10bc914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66f61-65f4-4e32-b231-14af10bc914a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ab976e46-8b69-48ef-b43a-92841bcbded5}" ma:internalName="Blog_x0020_Category" ma:readOnly="false" ma:showField="Title" ma:web="d9d66f61-65f4-4e32-b231-14af10bc914a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Blog_x0020_Category xmlns="d9d66f61-65f4-4e32-b231-14af10bc914a">35</Blog_x0020_Category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C9EEC1C-916D-465D-BA9D-38CF55D5739B}"/>
</file>

<file path=customXml/itemProps2.xml><?xml version="1.0" encoding="utf-8"?>
<ds:datastoreItem xmlns:ds="http://schemas.openxmlformats.org/officeDocument/2006/customXml" ds:itemID="{342BE748-2BFF-4124-988B-F00B9327660A}"/>
</file>

<file path=customXml/itemProps3.xml><?xml version="1.0" encoding="utf-8"?>
<ds:datastoreItem xmlns:ds="http://schemas.openxmlformats.org/officeDocument/2006/customXml" ds:itemID="{5ADCF8EF-39CA-4F2E-91DE-0C0BB3C5D523}"/>
</file>

<file path=docProps/app.xml><?xml version="1.0" encoding="utf-8"?>
<Properties xmlns="http://schemas.openxmlformats.org/officeDocument/2006/extended-properties" xmlns:vt="http://schemas.openxmlformats.org/officeDocument/2006/docPropsVTypes">
  <Template>State history report presentation</Template>
  <TotalTime>0</TotalTime>
  <Words>290</Words>
  <Application>Microsoft Office PowerPoint</Application>
  <PresentationFormat>Custom</PresentationFormat>
  <Paragraphs>31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State history report presentation</vt:lpstr>
      <vt:lpstr>Une nation grandissante</vt:lpstr>
      <vt:lpstr>Objectif d’apprentissage</vt:lpstr>
      <vt:lpstr>Réchauffement</vt:lpstr>
      <vt:lpstr>Le Canada – une nation en 1867</vt:lpstr>
      <vt:lpstr>Une nation grandissante</vt:lpstr>
      <vt:lpstr>Les territoire du Nord-Ouest et le Manitoba</vt:lpstr>
      <vt:lpstr>La Colombie-Britannique s’unit</vt:lpstr>
      <vt:lpstr>L’Île-Du-Prince-Edouard s’unit</vt:lpstr>
      <vt:lpstr>Post-activité – carte du Canada 1873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from the week of February 24 - March 12</dc:title>
  <dc:creator/>
  <cp:keywords/>
  <cp:lastModifiedBy/>
  <cp:revision>1</cp:revision>
  <dcterms:created xsi:type="dcterms:W3CDTF">2017-02-23T15:14:22Z</dcterms:created>
  <dcterms:modified xsi:type="dcterms:W3CDTF">2018-05-17T18:28:09Z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TC034605819991</vt:lpwstr>
  </property>
  <property fmtid="{D5CDD505-2E9C-101B-9397-08002B2CF9AE}" pid="3" name="ContentTypeId">
    <vt:lpwstr>0x010100D0FA5F727001D0499EA8A77FB0CADF87</vt:lpwstr>
  </property>
</Properties>
</file>